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
  </p:notesMasterIdLst>
  <p:sldIdLst>
    <p:sldId id="258" r:id="rId5"/>
    <p:sldId id="4001" r:id="rId6"/>
    <p:sldId id="262" r:id="rId7"/>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ca DiBartolo" initials="JD" lastIdx="12" clrIdx="6">
    <p:extLst>
      <p:ext uri="{19B8F6BF-5375-455C-9EA6-DF929625EA0E}">
        <p15:presenceInfo xmlns:p15="http://schemas.microsoft.com/office/powerpoint/2012/main" userId="S::Jessica.DiBartolo@indigoslate.com::68aeefef-2ea9-4d58-af4e-78cf8e729c99" providerId="AD"/>
      </p:ext>
    </p:extLst>
  </p:cmAuthor>
  <p:cmAuthor id="1" name="Jen MacDonald" initials="JM" lastIdx="9" clrIdx="0">
    <p:extLst>
      <p:ext uri="{19B8F6BF-5375-455C-9EA6-DF929625EA0E}">
        <p15:presenceInfo xmlns:p15="http://schemas.microsoft.com/office/powerpoint/2012/main" userId="S::jmacdonald@we-worldwide.com::fd9c0a30-2878-4368-bbb7-ae9edb5f5395" providerId="AD"/>
      </p:ext>
    </p:extLst>
  </p:cmAuthor>
  <p:cmAuthor id="8" name="Tucker FitzGerald" initials="TF" lastIdx="1" clrIdx="7">
    <p:extLst>
      <p:ext uri="{19B8F6BF-5375-455C-9EA6-DF929625EA0E}">
        <p15:presenceInfo xmlns:p15="http://schemas.microsoft.com/office/powerpoint/2012/main" userId="S::tucker.fitzgerald@indigoslate.com::055ce0d1-e0c2-42c8-8ad8-0e170b71867a" providerId="AD"/>
      </p:ext>
    </p:extLst>
  </p:cmAuthor>
  <p:cmAuthor id="2" name="Merry Ann Moore" initials="MAM" lastIdx="11" clrIdx="1">
    <p:extLst>
      <p:ext uri="{19B8F6BF-5375-455C-9EA6-DF929625EA0E}">
        <p15:presenceInfo xmlns:p15="http://schemas.microsoft.com/office/powerpoint/2012/main" userId="S-1-5-21-1557410345-297731334-483988704-72934" providerId="AD"/>
      </p:ext>
    </p:extLst>
  </p:cmAuthor>
  <p:cmAuthor id="9" name="Nicole Fourman" initials="NF" lastIdx="17" clrIdx="8">
    <p:extLst>
      <p:ext uri="{19B8F6BF-5375-455C-9EA6-DF929625EA0E}">
        <p15:presenceInfo xmlns:p15="http://schemas.microsoft.com/office/powerpoint/2012/main" userId="S::Nicole.Fourman@indigoslate.com::c10402d3-4d99-4999-ba6b-4387161db2a9" providerId="AD"/>
      </p:ext>
    </p:extLst>
  </p:cmAuthor>
  <p:cmAuthor id="3" name="Merry Ann Moore" initials="MM" lastIdx="17" clrIdx="2">
    <p:extLst>
      <p:ext uri="{19B8F6BF-5375-455C-9EA6-DF929625EA0E}">
        <p15:presenceInfo xmlns:p15="http://schemas.microsoft.com/office/powerpoint/2012/main" userId="S::mmoore@we-worldwide.com::80460421-d1e8-4562-b5ef-33a9f0e10071" providerId="AD"/>
      </p:ext>
    </p:extLst>
  </p:cmAuthor>
  <p:cmAuthor id="4" name="Abby Reinertsen" initials="AR" lastIdx="4" clrIdx="3">
    <p:extLst>
      <p:ext uri="{19B8F6BF-5375-455C-9EA6-DF929625EA0E}">
        <p15:presenceInfo xmlns:p15="http://schemas.microsoft.com/office/powerpoint/2012/main" userId="S::areinertsen@we-worldwide.com::58066137-ab0b-4017-9f77-7c8f2b2a38c6" providerId="AD"/>
      </p:ext>
    </p:extLst>
  </p:cmAuthor>
  <p:cmAuthor id="5" name="Kirsten Klieman" initials="KK" lastIdx="3" clrIdx="4">
    <p:extLst>
      <p:ext uri="{19B8F6BF-5375-455C-9EA6-DF929625EA0E}">
        <p15:presenceInfo xmlns:p15="http://schemas.microsoft.com/office/powerpoint/2012/main" userId="S::kklieman@we-worldwide.com::1135bb8c-bff5-4e7a-81ad-14bd299dcad9" providerId="AD"/>
      </p:ext>
    </p:extLst>
  </p:cmAuthor>
  <p:cmAuthor id="6" name="Jeremy Perkins" initials="JP" lastIdx="10" clrIdx="5">
    <p:extLst>
      <p:ext uri="{19B8F6BF-5375-455C-9EA6-DF929625EA0E}">
        <p15:presenceInfo xmlns:p15="http://schemas.microsoft.com/office/powerpoint/2012/main" userId="S::Jeremy.Perkins@indigoslate.com::8095cd09-dd19-4c78-b988-1ad96ae6b5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78D5"/>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29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0DC90-CE20-4759-89F3-D0E63F51C378}" type="datetimeFigureOut">
              <a:rPr lang="en-US" smtClean="0"/>
              <a:t>2/18/2021</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0DC90-2D0D-42AB-A618-D9A38C1170DA}" type="slidenum">
              <a:rPr lang="en-US" smtClean="0"/>
              <a:t>‹#›</a:t>
            </a:fld>
            <a:endParaRPr lang="en-US"/>
          </a:p>
        </p:txBody>
      </p:sp>
    </p:spTree>
    <p:extLst>
      <p:ext uri="{BB962C8B-B14F-4D97-AF65-F5344CB8AC3E}">
        <p14:creationId xmlns:p14="http://schemas.microsoft.com/office/powerpoint/2010/main" val="256023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3438" y="685800"/>
            <a:ext cx="2651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501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88463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52140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150167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15803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135671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A562-F584-AC46-A79F-6D1AA468BF0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50388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A562-F584-AC46-A79F-6D1AA468BF0D}"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83472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A562-F584-AC46-A79F-6D1AA468BF0D}"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91075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A562-F584-AC46-A79F-6D1AA468BF0D}"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262966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1C4A562-F584-AC46-A79F-6D1AA468BF0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81843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1C4A562-F584-AC46-A79F-6D1AA468BF0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246230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1C4A562-F584-AC46-A79F-6D1AA468BF0D}" type="datetimeFigureOut">
              <a:rPr lang="en-US" smtClean="0"/>
              <a:t>2/18/2021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EB5DB62A-25BE-284C-9CE1-83DBED85BED3}" type="slidenum">
              <a:rPr lang="en-US" smtClean="0"/>
              <a:t>‹#›</a:t>
            </a:fld>
            <a:endParaRPr lang="en-US"/>
          </a:p>
        </p:txBody>
      </p:sp>
    </p:spTree>
    <p:extLst>
      <p:ext uri="{BB962C8B-B14F-4D97-AF65-F5344CB8AC3E}">
        <p14:creationId xmlns:p14="http://schemas.microsoft.com/office/powerpoint/2010/main" val="495654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icrosoft.com/en-us/surface/busines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assetsprod.microsoft.com/mpn/en-us/social-product-post-surface-hub-2s-bring-remote-teams-together.p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D5C663A-8349-2C44-8BCB-CEF506CBC6D7}"/>
              </a:ext>
            </a:extLst>
          </p:cNvPr>
          <p:cNvSpPr txBox="1"/>
          <p:nvPr/>
        </p:nvSpPr>
        <p:spPr>
          <a:xfrm>
            <a:off x="1463235" y="3126233"/>
            <a:ext cx="7445022" cy="400110"/>
          </a:xfrm>
          <a:prstGeom prst="rect">
            <a:avLst/>
          </a:prstGeom>
          <a:noFill/>
        </p:spPr>
        <p:txBody>
          <a:bodyPr wrap="square" lIns="91440" tIns="45720" rIns="91440" bIns="45720" rtlCol="0" anchor="t">
            <a:spAutoFit/>
          </a:bodyPr>
          <a:lstStyle/>
          <a:p>
            <a:r>
              <a:rPr lang="en-US" sz="2400" b="1" dirty="0">
                <a:solidFill>
                  <a:srgbClr val="505050"/>
                </a:solidFill>
                <a:latin typeface="Segoe UI Semibold" panose="020B0502040204020203" pitchFamily="34" charset="0"/>
                <a:cs typeface="Segoe UI Semibold" panose="020B0502040204020203" pitchFamily="34" charset="0"/>
              </a:rPr>
              <a:t>Surface Hub 2S Solution Guide</a:t>
            </a:r>
          </a:p>
        </p:txBody>
      </p:sp>
      <p:sp>
        <p:nvSpPr>
          <p:cNvPr id="14" name="TextBox 13">
            <a:extLst>
              <a:ext uri="{FF2B5EF4-FFF2-40B4-BE49-F238E27FC236}">
                <a16:creationId xmlns:a16="http://schemas.microsoft.com/office/drawing/2014/main" id="{50AD415B-C1EF-1749-826B-445FBFC30019}"/>
              </a:ext>
            </a:extLst>
          </p:cNvPr>
          <p:cNvSpPr txBox="1"/>
          <p:nvPr/>
        </p:nvSpPr>
        <p:spPr>
          <a:xfrm>
            <a:off x="80237" y="4161533"/>
            <a:ext cx="7295488" cy="338554"/>
          </a:xfrm>
          <a:prstGeom prst="rect">
            <a:avLst/>
          </a:prstGeom>
          <a:noFill/>
        </p:spPr>
        <p:txBody>
          <a:bodyPr wrap="square" rtlCol="0">
            <a:spAutoFit/>
          </a:bodyPr>
          <a:lstStyle/>
          <a:p>
            <a:pPr algn="ctr"/>
            <a:r>
              <a:rPr lang="en-US" sz="1400" b="1" dirty="0">
                <a:solidFill>
                  <a:srgbClr val="505050"/>
                </a:solidFill>
                <a:latin typeface="Segoe UI Semibold" panose="020B0502040204020203" pitchFamily="34" charset="0"/>
                <a:cs typeface="Segoe UI Semibold" panose="020B0502040204020203" pitchFamily="34" charset="0"/>
              </a:rPr>
              <a:t>How to use the Surface Hub 2S Solution Guide assets</a:t>
            </a:r>
          </a:p>
        </p:txBody>
      </p:sp>
      <p:sp>
        <p:nvSpPr>
          <p:cNvPr id="15" name="TextBox 14">
            <a:extLst>
              <a:ext uri="{FF2B5EF4-FFF2-40B4-BE49-F238E27FC236}">
                <a16:creationId xmlns:a16="http://schemas.microsoft.com/office/drawing/2014/main" id="{60DD2E03-87CB-9A4D-980C-A4C1FC4891B9}"/>
              </a:ext>
            </a:extLst>
          </p:cNvPr>
          <p:cNvSpPr txBox="1"/>
          <p:nvPr/>
        </p:nvSpPr>
        <p:spPr>
          <a:xfrm>
            <a:off x="238453" y="4564492"/>
            <a:ext cx="7295488" cy="4401205"/>
          </a:xfrm>
          <a:prstGeom prst="rect">
            <a:avLst/>
          </a:prstGeom>
          <a:noFill/>
        </p:spPr>
        <p:txBody>
          <a:bodyPr wrap="square" lIns="91440" tIns="45720" rIns="91440" bIns="45720" rtlCol="0" anchor="t">
            <a:spAutoFit/>
          </a:bodyPr>
          <a:lstStyle/>
          <a:p>
            <a:pPr fontAlgn="base"/>
            <a:r>
              <a:rPr lang="en-US" sz="900" dirty="0">
                <a:solidFill>
                  <a:srgbClr val="505050"/>
                </a:solidFill>
                <a:latin typeface="Segoe UI"/>
                <a:cs typeface="Segoe UI"/>
              </a:rPr>
              <a:t>The Surface Hub 2S Solution Guide includes four assets: a Solution Guide, digital flyer, an email template, and digital social post assets. Each asset has white space included to make room for partner branding. CTAs can also be edited, as they currently direct the audience to the guide download.​ The solution guide will need to be hosted locally and any CTA’s will need to be updated with the new URL that points to the newly hosted solution guide. </a:t>
            </a:r>
            <a:endParaRPr lang="en-US" sz="900" dirty="0">
              <a:solidFill>
                <a:srgbClr val="505050"/>
              </a:solidFill>
              <a:latin typeface="Segoe UI" panose="020B0502040204020203" pitchFamily="34" charset="0"/>
              <a:cs typeface="Segoe UI" panose="020B0502040204020203" pitchFamily="34" charset="0"/>
            </a:endParaRPr>
          </a:p>
          <a:p>
            <a:pPr lvl="0" fontAlgn="base"/>
            <a:endParaRPr lang="en-US" sz="900" dirty="0">
              <a:solidFill>
                <a:srgbClr val="505050"/>
              </a:solidFill>
              <a:latin typeface="Segoe UI"/>
              <a:cs typeface="Segoe UI"/>
            </a:endParaRPr>
          </a:p>
          <a:p>
            <a:pPr lvl="0" fontAlgn="base"/>
            <a:r>
              <a:rPr lang="en-US" sz="900" b="1" dirty="0">
                <a:solidFill>
                  <a:srgbClr val="505050"/>
                </a:solidFill>
                <a:latin typeface="Segoe UI"/>
                <a:cs typeface="Segoe UI"/>
              </a:rPr>
              <a:t>1. Solution Guide</a:t>
            </a:r>
            <a:r>
              <a:rPr lang="en-US" sz="900" dirty="0">
                <a:solidFill>
                  <a:srgbClr val="505050"/>
                </a:solidFill>
                <a:latin typeface="Segoe UI"/>
                <a:cs typeface="Segoe UI"/>
              </a:rPr>
              <a:t>: Using Surface Hub 2S and Microsoft 365 in the hybrid workplace.</a:t>
            </a:r>
          </a:p>
          <a:p>
            <a:pPr lvl="0" fontAlgn="base"/>
            <a:endParaRPr lang="en-US" sz="900" dirty="0">
              <a:solidFill>
                <a:srgbClr val="505050"/>
              </a:solidFill>
              <a:latin typeface="Segoe UI"/>
              <a:cs typeface="Segoe UI"/>
            </a:endParaRPr>
          </a:p>
          <a:p>
            <a:pPr lvl="1" fontAlgn="base"/>
            <a:r>
              <a:rPr lang="en-US" sz="900" b="1" dirty="0">
                <a:solidFill>
                  <a:srgbClr val="505050"/>
                </a:solidFill>
                <a:latin typeface="Segoe UI"/>
                <a:cs typeface="Segoe UI"/>
              </a:rPr>
              <a:t>Objective</a:t>
            </a:r>
            <a:r>
              <a:rPr lang="en-US" sz="900" dirty="0">
                <a:solidFill>
                  <a:srgbClr val="505050"/>
                </a:solidFill>
                <a:latin typeface="Segoe UI"/>
                <a:cs typeface="Segoe UI"/>
              </a:rPr>
              <a:t>: To convey the value of Microsoft Surface Hub 2S and Microsoft 365 products as a solution for many challenges faced by organizations in the midst moving to a hybrid workplace</a:t>
            </a:r>
          </a:p>
          <a:p>
            <a:pPr lvl="1" fontAlgn="base"/>
            <a:r>
              <a:rPr lang="en-US" sz="900" b="1" dirty="0">
                <a:solidFill>
                  <a:srgbClr val="505050"/>
                </a:solidFill>
                <a:latin typeface="Segoe UI"/>
                <a:cs typeface="Segoe UI"/>
              </a:rPr>
              <a:t>Format</a:t>
            </a:r>
            <a:r>
              <a:rPr lang="en-US" sz="900" dirty="0">
                <a:solidFill>
                  <a:srgbClr val="505050"/>
                </a:solidFill>
                <a:latin typeface="Segoe UI"/>
                <a:cs typeface="Segoe UI"/>
              </a:rPr>
              <a:t>: PDF and Adobe InDesign​</a:t>
            </a:r>
          </a:p>
          <a:p>
            <a:pPr lvl="1" fontAlgn="base"/>
            <a:r>
              <a:rPr lang="en-US" sz="900" b="1" dirty="0">
                <a:solidFill>
                  <a:srgbClr val="505050"/>
                </a:solidFill>
                <a:latin typeface="Segoe UI" panose="020B0502040204020203" pitchFamily="34" charset="0"/>
                <a:cs typeface="Segoe UI" panose="020B0502040204020203" pitchFamily="34" charset="0"/>
              </a:rPr>
              <a:t>Editing tips </a:t>
            </a:r>
            <a:r>
              <a:rPr lang="en-US" sz="900" dirty="0">
                <a:solidFill>
                  <a:srgbClr val="505050"/>
                </a:solidFill>
                <a:latin typeface="Segoe UI"/>
                <a:cs typeface="Segoe UI"/>
              </a:rPr>
              <a:t>Please use the associated AI file and edit assets in a compatible program (like InDesign). </a:t>
            </a:r>
          </a:p>
          <a:p>
            <a:pPr lvl="0" fontAlgn="base"/>
            <a:endParaRPr lang="en-US" sz="900" dirty="0">
              <a:solidFill>
                <a:srgbClr val="505050"/>
              </a:solidFill>
              <a:latin typeface="Segoe UI"/>
              <a:cs typeface="Segoe UI"/>
            </a:endParaRPr>
          </a:p>
          <a:p>
            <a:pPr lvl="0" fontAlgn="base"/>
            <a:r>
              <a:rPr lang="en-US" sz="900" b="1" dirty="0">
                <a:solidFill>
                  <a:srgbClr val="505050"/>
                </a:solidFill>
                <a:latin typeface="Segoe UI"/>
                <a:cs typeface="Segoe UI"/>
              </a:rPr>
              <a:t>2. Digital flyer</a:t>
            </a:r>
            <a:r>
              <a:rPr lang="en-US" sz="900" dirty="0">
                <a:solidFill>
                  <a:srgbClr val="505050"/>
                </a:solidFill>
                <a:latin typeface="Segoe UI"/>
                <a:cs typeface="Segoe UI"/>
              </a:rPr>
              <a:t>: Explore the benefits of using Microsoft Surface Hub 2S.​</a:t>
            </a:r>
          </a:p>
          <a:p>
            <a:pPr lvl="0" fontAlgn="base"/>
            <a:endParaRPr lang="en-US" sz="900" dirty="0">
              <a:solidFill>
                <a:srgbClr val="505050"/>
              </a:solidFill>
              <a:latin typeface="Segoe UI"/>
              <a:cs typeface="Segoe UI"/>
            </a:endParaRPr>
          </a:p>
          <a:p>
            <a:pPr lvl="1" fontAlgn="base"/>
            <a:r>
              <a:rPr lang="en-US" sz="900" b="1" dirty="0">
                <a:solidFill>
                  <a:srgbClr val="505050"/>
                </a:solidFill>
                <a:latin typeface="Segoe UI"/>
                <a:cs typeface="Segoe UI"/>
              </a:rPr>
              <a:t>Objective</a:t>
            </a:r>
            <a:r>
              <a:rPr lang="en-US" sz="900" dirty="0">
                <a:solidFill>
                  <a:srgbClr val="505050"/>
                </a:solidFill>
                <a:latin typeface="Segoe UI"/>
                <a:cs typeface="Segoe UI"/>
              </a:rPr>
              <a:t>: To convey the value of Microsoft Surface Hub 2S and Microsoft 365 products to enterprises in a quick, easy-to-digest way</a:t>
            </a:r>
          </a:p>
          <a:p>
            <a:pPr lvl="1" fontAlgn="base"/>
            <a:r>
              <a:rPr lang="en-US" sz="900" b="1" dirty="0">
                <a:solidFill>
                  <a:srgbClr val="505050"/>
                </a:solidFill>
                <a:latin typeface="Segoe UI"/>
                <a:cs typeface="Segoe UI"/>
              </a:rPr>
              <a:t>Format</a:t>
            </a:r>
            <a:r>
              <a:rPr lang="en-US" sz="900" dirty="0">
                <a:solidFill>
                  <a:srgbClr val="505050"/>
                </a:solidFill>
                <a:latin typeface="Segoe UI"/>
                <a:cs typeface="Segoe UI"/>
              </a:rPr>
              <a:t>: PDF and InDesign​</a:t>
            </a:r>
          </a:p>
          <a:p>
            <a:pPr lvl="1" fontAlgn="base"/>
            <a:r>
              <a:rPr lang="en-US" sz="900" b="1" dirty="0">
                <a:solidFill>
                  <a:srgbClr val="505050"/>
                </a:solidFill>
                <a:latin typeface="Segoe UI" panose="020B0502040204020203" pitchFamily="34" charset="0"/>
                <a:cs typeface="Segoe UI" panose="020B0502040204020203" pitchFamily="34" charset="0"/>
              </a:rPr>
              <a:t>Editing tips </a:t>
            </a:r>
            <a:r>
              <a:rPr lang="en-US" sz="900" dirty="0">
                <a:solidFill>
                  <a:srgbClr val="505050"/>
                </a:solidFill>
                <a:latin typeface="Segoe UI"/>
                <a:cs typeface="Segoe UI"/>
              </a:rPr>
              <a:t>Please use the associated AI file and edit assets in a compatible program (like InDesign). </a:t>
            </a:r>
          </a:p>
          <a:p>
            <a:pPr lvl="0" fontAlgn="base"/>
            <a:endParaRPr lang="en-US" sz="900" dirty="0">
              <a:solidFill>
                <a:srgbClr val="505050"/>
              </a:solidFill>
              <a:latin typeface="Segoe UI"/>
              <a:cs typeface="Segoe UI"/>
            </a:endParaRPr>
          </a:p>
          <a:p>
            <a:pPr lvl="0" fontAlgn="base"/>
            <a:r>
              <a:rPr lang="en-US" sz="900" b="1" dirty="0">
                <a:solidFill>
                  <a:srgbClr val="505050"/>
                </a:solidFill>
                <a:latin typeface="Segoe UI"/>
                <a:cs typeface="Segoe UI"/>
              </a:rPr>
              <a:t>3. Email template</a:t>
            </a:r>
            <a:r>
              <a:rPr lang="en-US" sz="900" dirty="0">
                <a:solidFill>
                  <a:srgbClr val="505050"/>
                </a:solidFill>
                <a:latin typeface="Segoe UI"/>
                <a:cs typeface="Segoe UI"/>
              </a:rPr>
              <a:t>: Explore the benefits of using Microsoft Surface.​</a:t>
            </a:r>
          </a:p>
          <a:p>
            <a:pPr lvl="0" fontAlgn="base"/>
            <a:endParaRPr lang="en-US" sz="900" dirty="0">
              <a:solidFill>
                <a:srgbClr val="505050"/>
              </a:solidFill>
              <a:latin typeface="Segoe UI"/>
              <a:cs typeface="Segoe UI"/>
            </a:endParaRPr>
          </a:p>
          <a:p>
            <a:pPr lvl="1" fontAlgn="base"/>
            <a:r>
              <a:rPr lang="en-US" sz="900" b="1" dirty="0">
                <a:solidFill>
                  <a:srgbClr val="505050"/>
                </a:solidFill>
                <a:latin typeface="Segoe UI"/>
                <a:cs typeface="Segoe UI"/>
              </a:rPr>
              <a:t>Objective</a:t>
            </a:r>
            <a:r>
              <a:rPr lang="en-US" sz="900" dirty="0">
                <a:solidFill>
                  <a:srgbClr val="505050"/>
                </a:solidFill>
                <a:latin typeface="Segoe UI"/>
                <a:cs typeface="Segoe UI"/>
              </a:rPr>
              <a:t>: To introduce challenges organizations are facing and drive to the solution guide where the audience can learn how Microsoft Surface Hub 2S and Microsoft 365 products can address these challenges</a:t>
            </a:r>
          </a:p>
          <a:p>
            <a:pPr lvl="1" fontAlgn="base"/>
            <a:r>
              <a:rPr lang="en-US" sz="900" b="1" dirty="0">
                <a:solidFill>
                  <a:srgbClr val="505050"/>
                </a:solidFill>
                <a:latin typeface="Segoe UI"/>
                <a:cs typeface="Segoe UI"/>
              </a:rPr>
              <a:t>Format</a:t>
            </a:r>
            <a:r>
              <a:rPr lang="en-US" sz="900" dirty="0">
                <a:solidFill>
                  <a:srgbClr val="505050"/>
                </a:solidFill>
                <a:latin typeface="Segoe UI"/>
                <a:cs typeface="Segoe UI"/>
              </a:rPr>
              <a:t>: OFT. </a:t>
            </a:r>
          </a:p>
          <a:p>
            <a:pPr lvl="1" fontAlgn="base"/>
            <a:r>
              <a:rPr lang="en-US" sz="900" b="1" dirty="0">
                <a:solidFill>
                  <a:srgbClr val="505050"/>
                </a:solidFill>
                <a:latin typeface="Segoe UI" panose="020B0502040204020203" pitchFamily="34" charset="0"/>
                <a:cs typeface="Segoe UI" panose="020B0502040204020203" pitchFamily="34" charset="0"/>
              </a:rPr>
              <a:t>Editing tips </a:t>
            </a:r>
            <a:r>
              <a:rPr lang="en-US" sz="900" dirty="0">
                <a:solidFill>
                  <a:srgbClr val="505050"/>
                </a:solidFill>
                <a:latin typeface="Segoe UI" panose="020B0502040204020203" pitchFamily="34" charset="0"/>
                <a:cs typeface="Segoe UI" panose="020B0502040204020203" pitchFamily="34" charset="0"/>
              </a:rPr>
              <a:t>To build the OFT email, choose the OFT file from the </a:t>
            </a:r>
            <a:r>
              <a:rPr lang="en-US" sz="900" dirty="0" err="1">
                <a:solidFill>
                  <a:srgbClr val="505050"/>
                </a:solidFill>
                <a:latin typeface="Segoe UI" panose="020B0502040204020203" pitchFamily="34" charset="0"/>
                <a:cs typeface="Segoe UI" panose="020B0502040204020203" pitchFamily="34" charset="0"/>
              </a:rPr>
              <a:t>eMail</a:t>
            </a:r>
            <a:r>
              <a:rPr lang="en-US" sz="900" dirty="0">
                <a:solidFill>
                  <a:srgbClr val="505050"/>
                </a:solidFill>
                <a:latin typeface="Segoe UI" panose="020B0502040204020203" pitchFamily="34" charset="0"/>
                <a:cs typeface="Segoe UI" panose="020B0502040204020203" pitchFamily="34" charset="0"/>
              </a:rPr>
              <a:t> Templates folder. Add the name of the recipient and your name in the introductory paragraph. Add your email address to the “Contact me” link at the bottom of the email.</a:t>
            </a:r>
            <a:r>
              <a:rPr lang="en-US" sz="900" b="1" dirty="0">
                <a:solidFill>
                  <a:srgbClr val="505050"/>
                </a:solidFill>
                <a:latin typeface="Segoe UI" panose="020B0502040204020203" pitchFamily="34" charset="0"/>
                <a:cs typeface="Segoe UI" panose="020B0502040204020203" pitchFamily="34" charset="0"/>
              </a:rPr>
              <a:t> </a:t>
            </a:r>
            <a:r>
              <a:rPr lang="en-US" sz="900" dirty="0">
                <a:solidFill>
                  <a:srgbClr val="505050"/>
                </a:solidFill>
                <a:latin typeface="Segoe UI"/>
                <a:cs typeface="Segoe UI"/>
              </a:rPr>
              <a:t>For the email template, edits must be made in a Microsoft Office-compatible program (like Microsoft Outlook). </a:t>
            </a:r>
            <a:endParaRPr lang="en-US" sz="900" b="1" dirty="0">
              <a:solidFill>
                <a:srgbClr val="505050"/>
              </a:solidFill>
              <a:latin typeface="Segoe UI" panose="020B0502040204020203" pitchFamily="34" charset="0"/>
              <a:cs typeface="Segoe UI" panose="020B0502040204020203" pitchFamily="34" charset="0"/>
            </a:endParaRPr>
          </a:p>
          <a:p>
            <a:pPr lvl="1" fontAlgn="base"/>
            <a:r>
              <a:rPr lang="en-US" sz="900" dirty="0">
                <a:solidFill>
                  <a:srgbClr val="505050"/>
                </a:solidFill>
                <a:latin typeface="Segoe UI"/>
                <a:cs typeface="Segoe UI"/>
              </a:rPr>
              <a:t>​</a:t>
            </a:r>
            <a:endParaRPr lang="en-US" sz="900" b="1" dirty="0">
              <a:solidFill>
                <a:srgbClr val="505050"/>
              </a:solidFill>
              <a:latin typeface="Segoe UI"/>
              <a:cs typeface="Segoe UI"/>
            </a:endParaRPr>
          </a:p>
          <a:p>
            <a:pPr lvl="0" fontAlgn="base"/>
            <a:r>
              <a:rPr lang="en-US" sz="900" b="1" dirty="0">
                <a:solidFill>
                  <a:srgbClr val="505050"/>
                </a:solidFill>
                <a:latin typeface="Segoe UI"/>
                <a:cs typeface="Segoe UI"/>
              </a:rPr>
              <a:t>4. Digital social assets</a:t>
            </a:r>
            <a:r>
              <a:rPr lang="en-US" sz="900" dirty="0">
                <a:solidFill>
                  <a:srgbClr val="505050"/>
                </a:solidFill>
                <a:latin typeface="Segoe UI"/>
                <a:cs typeface="Segoe UI"/>
              </a:rPr>
              <a:t>:</a:t>
            </a:r>
            <a:r>
              <a:rPr lang="en-US" sz="900" b="1" dirty="0">
                <a:solidFill>
                  <a:srgbClr val="505050"/>
                </a:solidFill>
                <a:latin typeface="Segoe UI"/>
                <a:cs typeface="Segoe UI"/>
              </a:rPr>
              <a:t> </a:t>
            </a:r>
            <a:r>
              <a:rPr lang="en-US" sz="900" dirty="0">
                <a:solidFill>
                  <a:srgbClr val="505050"/>
                </a:solidFill>
                <a:latin typeface="Segoe UI"/>
                <a:cs typeface="Segoe UI"/>
              </a:rPr>
              <a:t>Two creative assets , one animated and one static, built for use on social media platform LinkedIn. </a:t>
            </a:r>
          </a:p>
          <a:p>
            <a:pPr lvl="0" fontAlgn="base"/>
            <a:endParaRPr lang="en-US" sz="900" dirty="0">
              <a:solidFill>
                <a:srgbClr val="505050"/>
              </a:solidFill>
              <a:latin typeface="Segoe UI"/>
              <a:cs typeface="Segoe UI"/>
            </a:endParaRPr>
          </a:p>
          <a:p>
            <a:pPr lvl="1" fontAlgn="base"/>
            <a:r>
              <a:rPr lang="en-US" sz="900" b="1" dirty="0">
                <a:solidFill>
                  <a:srgbClr val="505050"/>
                </a:solidFill>
                <a:latin typeface="Segoe UI"/>
                <a:cs typeface="Segoe UI"/>
              </a:rPr>
              <a:t>Objective</a:t>
            </a:r>
            <a:r>
              <a:rPr lang="en-US" sz="900" dirty="0">
                <a:solidFill>
                  <a:srgbClr val="505050"/>
                </a:solidFill>
                <a:latin typeface="Segoe UI"/>
                <a:cs typeface="Segoe UI"/>
              </a:rPr>
              <a:t>: To convey the value of Microsoft Surface Hub 2S and Microsoft 365 products in a manner conducive to social media that is shareable and entices the audience to learn more</a:t>
            </a:r>
          </a:p>
          <a:p>
            <a:pPr lvl="1" fontAlgn="base"/>
            <a:r>
              <a:rPr lang="en-US" sz="900" b="1" dirty="0">
                <a:solidFill>
                  <a:srgbClr val="505050"/>
                </a:solidFill>
                <a:latin typeface="Segoe UI"/>
                <a:cs typeface="Segoe UI"/>
              </a:rPr>
              <a:t>Format</a:t>
            </a:r>
            <a:r>
              <a:rPr lang="en-US" sz="900" dirty="0">
                <a:solidFill>
                  <a:srgbClr val="505050"/>
                </a:solidFill>
                <a:latin typeface="Segoe UI"/>
                <a:cs typeface="Segoe UI"/>
              </a:rPr>
              <a:t>: AI, PSD, XD, PNG, and MP4</a:t>
            </a:r>
          </a:p>
          <a:p>
            <a:pPr lvl="1" fontAlgn="base"/>
            <a:r>
              <a:rPr lang="en-US" sz="900" b="1" dirty="0">
                <a:solidFill>
                  <a:srgbClr val="505050"/>
                </a:solidFill>
                <a:latin typeface="Segoe UI" panose="020B0502040204020203" pitchFamily="34" charset="0"/>
                <a:cs typeface="Segoe UI" panose="020B0502040204020203" pitchFamily="34" charset="0"/>
              </a:rPr>
              <a:t>Editing tips: </a:t>
            </a:r>
            <a:r>
              <a:rPr lang="en-US" sz="900" dirty="0">
                <a:solidFill>
                  <a:srgbClr val="505050"/>
                </a:solidFill>
                <a:latin typeface="Segoe UI"/>
                <a:cs typeface="Segoe UI"/>
              </a:rPr>
              <a:t>Digital social assets will need to be edited in a tool like Adobe After Effects.</a:t>
            </a:r>
          </a:p>
          <a:p>
            <a:pPr lvl="1" fontAlgn="base"/>
            <a:r>
              <a:rPr lang="en-US" sz="900" b="1" dirty="0">
                <a:solidFill>
                  <a:srgbClr val="505050"/>
                </a:solidFill>
                <a:latin typeface="Segoe UI" panose="020B0502040204020203" pitchFamily="34" charset="0"/>
                <a:cs typeface="Segoe UI" panose="020B0502040204020203" pitchFamily="34" charset="0"/>
              </a:rPr>
              <a:t>Note</a:t>
            </a:r>
            <a:r>
              <a:rPr lang="en-US" sz="900" dirty="0">
                <a:solidFill>
                  <a:srgbClr val="505050"/>
                </a:solidFill>
                <a:latin typeface="Segoe UI" panose="020B0502040204020203" pitchFamily="34" charset="0"/>
                <a:cs typeface="Segoe UI" panose="020B0502040204020203" pitchFamily="34" charset="0"/>
              </a:rPr>
              <a:t>: Use image copy provided when posting to social media</a:t>
            </a:r>
          </a:p>
          <a:p>
            <a:pPr lvl="1" fontAlgn="base"/>
            <a:endParaRPr lang="en-US" sz="900" dirty="0">
              <a:solidFill>
                <a:srgbClr val="505050"/>
              </a:solidFill>
              <a:latin typeface="Segoe UI"/>
              <a:cs typeface="Segoe UI"/>
            </a:endParaRPr>
          </a:p>
        </p:txBody>
      </p:sp>
      <p:pic>
        <p:nvPicPr>
          <p:cNvPr id="4" name="Picture 3" descr="Logo, company name&#10;&#10;Description automatically generated">
            <a:extLst>
              <a:ext uri="{FF2B5EF4-FFF2-40B4-BE49-F238E27FC236}">
                <a16:creationId xmlns:a16="http://schemas.microsoft.com/office/drawing/2014/main" id="{67A51EE3-A946-4797-AE8E-18EB173648DC}"/>
              </a:ext>
            </a:extLst>
          </p:cNvPr>
          <p:cNvPicPr>
            <a:picLocks noChangeAspect="1"/>
          </p:cNvPicPr>
          <p:nvPr/>
        </p:nvPicPr>
        <p:blipFill rotWithShape="1">
          <a:blip r:embed="rId2"/>
          <a:srcRect l="-1181" r="66142" b="75940"/>
          <a:stretch/>
        </p:blipFill>
        <p:spPr>
          <a:xfrm>
            <a:off x="-115404" y="-262465"/>
            <a:ext cx="2725307" cy="978977"/>
          </a:xfrm>
          <a:prstGeom prst="rect">
            <a:avLst/>
          </a:prstGeom>
        </p:spPr>
      </p:pic>
      <p:sp>
        <p:nvSpPr>
          <p:cNvPr id="5" name="TextBox 4">
            <a:extLst>
              <a:ext uri="{FF2B5EF4-FFF2-40B4-BE49-F238E27FC236}">
                <a16:creationId xmlns:a16="http://schemas.microsoft.com/office/drawing/2014/main" id="{DD1E8586-D03B-4160-B33A-89B019CDDB36}"/>
              </a:ext>
            </a:extLst>
          </p:cNvPr>
          <p:cNvSpPr txBox="1"/>
          <p:nvPr/>
        </p:nvSpPr>
        <p:spPr>
          <a:xfrm>
            <a:off x="84122" y="9670733"/>
            <a:ext cx="7624695" cy="461665"/>
          </a:xfrm>
          <a:prstGeom prst="rect">
            <a:avLst/>
          </a:prstGeom>
          <a:noFill/>
        </p:spPr>
        <p:txBody>
          <a:bodyPr wrap="square">
            <a:spAutoFit/>
          </a:bodyPr>
          <a:lstStyle/>
          <a:p>
            <a:r>
              <a:rPr lang="en-US" sz="600" dirty="0"/>
              <a:t>© 2020 Microsoft Corporation. All rights reserved. This document is provided “as-is.” Information and views expressed in this document, including URL and other Internet Web site references, may change without notice. You bear the risk of using it. This document does not provide you with any legal rights to any intellectual property in any Microsoft product. You may copy and use this document for your internal, reference purposes.</a:t>
            </a:r>
          </a:p>
          <a:p>
            <a:r>
              <a:rPr lang="en-US" sz="600" dirty="0">
                <a:hlinkClick r:id="rId3"/>
              </a:rPr>
              <a:t>https://www.microsoft.com/en-us/surface/business</a:t>
            </a:r>
            <a:r>
              <a:rPr lang="en-US" sz="600" dirty="0"/>
              <a:t> </a:t>
            </a:r>
          </a:p>
        </p:txBody>
      </p:sp>
      <p:pic>
        <p:nvPicPr>
          <p:cNvPr id="2" name="Picture 2" descr="A desk with a computer sitting on top of a chair&#10;&#10;Description automatically generated">
            <a:extLst>
              <a:ext uri="{FF2B5EF4-FFF2-40B4-BE49-F238E27FC236}">
                <a16:creationId xmlns:a16="http://schemas.microsoft.com/office/drawing/2014/main" id="{E5B38805-0DA6-49DB-B18F-9120C3FF0639}"/>
              </a:ext>
            </a:extLst>
          </p:cNvPr>
          <p:cNvPicPr>
            <a:picLocks noChangeAspect="1"/>
          </p:cNvPicPr>
          <p:nvPr/>
        </p:nvPicPr>
        <p:blipFill>
          <a:blip r:embed="rId4"/>
          <a:stretch>
            <a:fillRect/>
          </a:stretch>
        </p:blipFill>
        <p:spPr>
          <a:xfrm>
            <a:off x="-19939" y="629730"/>
            <a:ext cx="7812272" cy="2558924"/>
          </a:xfrm>
          <a:prstGeom prst="rect">
            <a:avLst/>
          </a:prstGeom>
        </p:spPr>
      </p:pic>
      <p:sp>
        <p:nvSpPr>
          <p:cNvPr id="3" name="TextBox 2">
            <a:extLst>
              <a:ext uri="{FF2B5EF4-FFF2-40B4-BE49-F238E27FC236}">
                <a16:creationId xmlns:a16="http://schemas.microsoft.com/office/drawing/2014/main" id="{7C8B542A-7AD9-4031-88D2-6E2A69800D96}"/>
              </a:ext>
            </a:extLst>
          </p:cNvPr>
          <p:cNvSpPr txBox="1"/>
          <p:nvPr/>
        </p:nvSpPr>
        <p:spPr>
          <a:xfrm>
            <a:off x="6192880" y="120622"/>
            <a:ext cx="1599453" cy="523220"/>
          </a:xfrm>
          <a:prstGeom prst="rect">
            <a:avLst/>
          </a:prstGeom>
          <a:noFill/>
        </p:spPr>
        <p:txBody>
          <a:bodyPr wrap="square" rtlCol="0">
            <a:spAutoFit/>
          </a:bodyPr>
          <a:lstStyle/>
          <a:p>
            <a:pPr algn="r"/>
            <a:r>
              <a:rPr lang="en-US" sz="1400" dirty="0">
                <a:solidFill>
                  <a:srgbClr val="505050"/>
                </a:solidFill>
                <a:latin typeface="Segoe UI" panose="020B0502040204020203" pitchFamily="34" charset="0"/>
                <a:cs typeface="Segoe UI" panose="020B0502040204020203" pitchFamily="34" charset="0"/>
              </a:rPr>
              <a:t>Partner Asset Guidance</a:t>
            </a:r>
          </a:p>
        </p:txBody>
      </p:sp>
      <p:sp>
        <p:nvSpPr>
          <p:cNvPr id="10" name="TextBox 9">
            <a:extLst>
              <a:ext uri="{FF2B5EF4-FFF2-40B4-BE49-F238E27FC236}">
                <a16:creationId xmlns:a16="http://schemas.microsoft.com/office/drawing/2014/main" id="{66BA3F20-B6F5-41E0-9439-B5881A5A6A57}"/>
              </a:ext>
            </a:extLst>
          </p:cNvPr>
          <p:cNvSpPr txBox="1"/>
          <p:nvPr/>
        </p:nvSpPr>
        <p:spPr>
          <a:xfrm>
            <a:off x="251772" y="3509719"/>
            <a:ext cx="7427841" cy="553998"/>
          </a:xfrm>
          <a:prstGeom prst="rect">
            <a:avLst/>
          </a:prstGeom>
          <a:noFill/>
        </p:spPr>
        <p:txBody>
          <a:bodyPr wrap="square">
            <a:spAutoFit/>
          </a:bodyPr>
          <a:lstStyle/>
          <a:p>
            <a:r>
              <a:rPr lang="en-US" sz="1000" b="0" i="0" dirty="0">
                <a:solidFill>
                  <a:srgbClr val="444444"/>
                </a:solidFill>
                <a:effectLst/>
                <a:latin typeface="Segoe UI" panose="020B0502040204020203" pitchFamily="34" charset="0"/>
                <a:cs typeface="Segoe UI" panose="020B0502040204020203" pitchFamily="34" charset="0"/>
              </a:rPr>
              <a:t>Surface Hub 2S enables </a:t>
            </a:r>
            <a:r>
              <a:rPr lang="en-US" sz="1000" dirty="0">
                <a:solidFill>
                  <a:srgbClr val="444444"/>
                </a:solidFill>
                <a:latin typeface="Segoe UI" panose="020B0502040204020203" pitchFamily="34" charset="0"/>
                <a:cs typeface="Segoe UI" panose="020B0502040204020203" pitchFamily="34" charset="0"/>
              </a:rPr>
              <a:t>t</a:t>
            </a:r>
            <a:r>
              <a:rPr lang="en-US" sz="1000" b="0" i="0" dirty="0">
                <a:solidFill>
                  <a:srgbClr val="444444"/>
                </a:solidFill>
                <a:effectLst/>
                <a:latin typeface="Segoe UI" panose="020B0502040204020203" pitchFamily="34" charset="0"/>
                <a:cs typeface="Segoe UI" panose="020B0502040204020203" pitchFamily="34" charset="0"/>
              </a:rPr>
              <a:t>eams to collaborate no matter where they work from, helping dissolve the boundaries between remote and in-office work and keeping people, ideas, and data safe and secure. </a:t>
            </a:r>
            <a:r>
              <a:rPr lang="en-US" sz="1000" dirty="0">
                <a:solidFill>
                  <a:srgbClr val="444444"/>
                </a:solidFill>
                <a:latin typeface="Segoe UI" panose="020B0502040204020203" pitchFamily="34" charset="0"/>
                <a:cs typeface="Segoe UI" panose="020B0502040204020203" pitchFamily="34" charset="0"/>
              </a:rPr>
              <a:t>T</a:t>
            </a:r>
            <a:r>
              <a:rPr lang="en-US" sz="1000" b="0" i="0" dirty="0">
                <a:solidFill>
                  <a:srgbClr val="444444"/>
                </a:solidFill>
                <a:effectLst/>
                <a:latin typeface="Segoe UI" panose="020B0502040204020203" pitchFamily="34" charset="0"/>
                <a:cs typeface="Segoe UI" panose="020B0502040204020203" pitchFamily="34" charset="0"/>
              </a:rPr>
              <a:t>hese assets, help customers and partners learn how to keep their data safe and solve he challenges employees face in the hybrid workplace.</a:t>
            </a:r>
          </a:p>
        </p:txBody>
      </p:sp>
      <p:cxnSp>
        <p:nvCxnSpPr>
          <p:cNvPr id="6" name="Straight Connector 5">
            <a:extLst>
              <a:ext uri="{FF2B5EF4-FFF2-40B4-BE49-F238E27FC236}">
                <a16:creationId xmlns:a16="http://schemas.microsoft.com/office/drawing/2014/main" id="{BAE5329D-225C-4FDE-8D71-B37138F55B4E}"/>
              </a:ext>
            </a:extLst>
          </p:cNvPr>
          <p:cNvCxnSpPr>
            <a:cxnSpLocks/>
          </p:cNvCxnSpPr>
          <p:nvPr/>
        </p:nvCxnSpPr>
        <p:spPr>
          <a:xfrm flipV="1">
            <a:off x="251772" y="4090028"/>
            <a:ext cx="7123953" cy="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25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0778C9-9ED5-48A6-BE79-A47CAF98C882}"/>
              </a:ext>
            </a:extLst>
          </p:cNvPr>
          <p:cNvGraphicFramePr/>
          <p:nvPr>
            <p:extLst>
              <p:ext uri="{D42A27DB-BD31-4B8C-83A1-F6EECF244321}">
                <p14:modId xmlns:p14="http://schemas.microsoft.com/office/powerpoint/2010/main" val="3937178783"/>
              </p:ext>
            </p:extLst>
          </p:nvPr>
        </p:nvGraphicFramePr>
        <p:xfrm>
          <a:off x="101880" y="1718959"/>
          <a:ext cx="7568639" cy="2769740"/>
        </p:xfrm>
        <a:graphic>
          <a:graphicData uri="http://schemas.openxmlformats.org/drawingml/2006/table">
            <a:tbl>
              <a:tblPr>
                <a:tableStyleId>{073A0DAA-6AF3-43AB-8588-CEC1D06C72B9}</a:tableStyleId>
              </a:tblPr>
              <a:tblGrid>
                <a:gridCol w="1890308">
                  <a:extLst>
                    <a:ext uri="{9D8B030D-6E8A-4147-A177-3AD203B41FA5}">
                      <a16:colId xmlns:a16="http://schemas.microsoft.com/office/drawing/2014/main" val="763554256"/>
                    </a:ext>
                  </a:extLst>
                </a:gridCol>
                <a:gridCol w="1984737">
                  <a:extLst>
                    <a:ext uri="{9D8B030D-6E8A-4147-A177-3AD203B41FA5}">
                      <a16:colId xmlns:a16="http://schemas.microsoft.com/office/drawing/2014/main" val="210440136"/>
                    </a:ext>
                  </a:extLst>
                </a:gridCol>
                <a:gridCol w="655590">
                  <a:extLst>
                    <a:ext uri="{9D8B030D-6E8A-4147-A177-3AD203B41FA5}">
                      <a16:colId xmlns:a16="http://schemas.microsoft.com/office/drawing/2014/main" val="1295998649"/>
                    </a:ext>
                  </a:extLst>
                </a:gridCol>
                <a:gridCol w="2047598">
                  <a:extLst>
                    <a:ext uri="{9D8B030D-6E8A-4147-A177-3AD203B41FA5}">
                      <a16:colId xmlns:a16="http://schemas.microsoft.com/office/drawing/2014/main" val="3324003444"/>
                    </a:ext>
                  </a:extLst>
                </a:gridCol>
                <a:gridCol w="990406">
                  <a:extLst>
                    <a:ext uri="{9D8B030D-6E8A-4147-A177-3AD203B41FA5}">
                      <a16:colId xmlns:a16="http://schemas.microsoft.com/office/drawing/2014/main" val="940500699"/>
                    </a:ext>
                  </a:extLst>
                </a:gridCol>
              </a:tblGrid>
              <a:tr h="329960">
                <a:tc>
                  <a:txBody>
                    <a:bodyPr/>
                    <a:lstStyle/>
                    <a:p>
                      <a:pPr algn="l" fontAlgn="b">
                        <a:spcBef>
                          <a:spcPts val="0"/>
                        </a:spcBef>
                        <a:spcAft>
                          <a:spcPts val="0"/>
                        </a:spcAft>
                      </a:pPr>
                      <a:r>
                        <a:rPr lang="en-US" sz="1500" b="1" u="none" strike="noStrike" baseline="-25000" dirty="0">
                          <a:effectLst/>
                        </a:rPr>
                        <a:t>Asset Location + Title</a:t>
                      </a:r>
                    </a:p>
                  </a:txBody>
                  <a:tcPr marL="1359" marR="1359" marT="13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spcBef>
                          <a:spcPts val="0"/>
                        </a:spcBef>
                        <a:spcAft>
                          <a:spcPts val="0"/>
                        </a:spcAft>
                        <a:buNone/>
                      </a:pPr>
                      <a:r>
                        <a:rPr lang="en-US" sz="1500" b="1" u="none" strike="noStrike" baseline="-25000" dirty="0">
                          <a:effectLst/>
                        </a:rPr>
                        <a:t>Thumbnail</a:t>
                      </a:r>
                    </a:p>
                  </a:txBody>
                  <a:tcPr marL="1359" marR="1359" marT="13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baseline="-25000" dirty="0">
                          <a:effectLst/>
                        </a:rPr>
                        <a:t>File type</a:t>
                      </a:r>
                      <a:endParaRPr lang="en-US" sz="2000" b="1" i="0" u="none" strike="noStrike" baseline="-25000" dirty="0">
                        <a:effectLst/>
                        <a:latin typeface="Arial" panose="020B0604020202020204" pitchFamily="34" charset="0"/>
                      </a:endParaRPr>
                    </a:p>
                  </a:txBody>
                  <a:tcPr marL="1359" marR="1359" marT="13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spcBef>
                          <a:spcPts val="0"/>
                        </a:spcBef>
                        <a:spcAft>
                          <a:spcPts val="0"/>
                        </a:spcAft>
                      </a:pPr>
                      <a:r>
                        <a:rPr lang="en-US" sz="1500" b="1" u="none" strike="noStrike" baseline="-25000" dirty="0">
                          <a:effectLst/>
                        </a:rPr>
                        <a:t>Post copy</a:t>
                      </a:r>
                      <a:endParaRPr lang="en-US" sz="2000" b="1" i="0" u="none" strike="noStrike" baseline="-25000" dirty="0">
                        <a:effectLst/>
                        <a:latin typeface="Arial" panose="020B0604020202020204" pitchFamily="34" charset="0"/>
                      </a:endParaRPr>
                    </a:p>
                  </a:txBody>
                  <a:tcPr marL="1359" marR="1359" marT="13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500" b="1" u="none" strike="noStrike" baseline="-25000" dirty="0">
                          <a:effectLst/>
                        </a:rPr>
                        <a:t>CTA</a:t>
                      </a:r>
                      <a:endParaRPr lang="en-US" sz="2000" b="1" i="0" u="none" strike="noStrike" baseline="-25000" dirty="0">
                        <a:effectLst/>
                        <a:latin typeface="Arial" panose="020B0604020202020204" pitchFamily="34" charset="0"/>
                      </a:endParaRPr>
                    </a:p>
                  </a:txBody>
                  <a:tcPr marL="1359" marR="1359" marT="13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347757"/>
                  </a:ext>
                </a:extLst>
              </a:tr>
              <a:tr h="1106280">
                <a:tc>
                  <a:txBody>
                    <a:bodyPr/>
                    <a:lstStyle/>
                    <a:p>
                      <a:pPr algn="l"/>
                      <a:r>
                        <a:rPr lang="en-US" sz="900" b="0" i="0" u="none" strike="noStrike" dirty="0">
                          <a:solidFill>
                            <a:srgbClr val="000000"/>
                          </a:solidFill>
                          <a:effectLst/>
                          <a:latin typeface="inherit"/>
                          <a:hlinkClick r:id="rId3" tooltip="Social product post | Surface Hub 2S Bring remote teams together">
                            <a:extLst>
                              <a:ext uri="{A12FA001-AC4F-418D-AE19-62706E023703}">
                                <ahyp:hlinkClr xmlns:ahyp="http://schemas.microsoft.com/office/drawing/2018/hyperlinkcolor" val="tx"/>
                              </a:ext>
                            </a:extLst>
                          </a:hlinkClick>
                        </a:rPr>
                        <a:t>Social product post | Surface Hub 2S Bring remote teams together</a:t>
                      </a:r>
                      <a:endParaRPr lang="en-US" sz="900" b="0" i="0" dirty="0">
                        <a:solidFill>
                          <a:srgbClr val="111111"/>
                        </a:solidFill>
                        <a:effectLst/>
                        <a:latin typeface="Segoe UI" panose="020B0502040204020203" pitchFamily="34" charset="0"/>
                      </a:endParaRPr>
                    </a:p>
                    <a:p>
                      <a:pPr algn="l" fontAlgn="ctr">
                        <a:spcBef>
                          <a:spcPts val="0"/>
                        </a:spcBef>
                        <a:spcAft>
                          <a:spcPts val="0"/>
                        </a:spcAft>
                      </a:pPr>
                      <a:endParaRPr lang="en-US" sz="900" kern="1200" dirty="0">
                        <a:solidFill>
                          <a:srgbClr val="505050"/>
                        </a:solidFill>
                        <a:latin typeface="Segoe UI"/>
                        <a:ea typeface="+mn-ea"/>
                        <a:cs typeface="+mn-cs"/>
                      </a:endParaRPr>
                    </a:p>
                  </a:txBody>
                  <a:tcPr marL="1359" marR="1359" marT="1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spcBef>
                          <a:spcPts val="0"/>
                        </a:spcBef>
                        <a:spcAft>
                          <a:spcPts val="0"/>
                        </a:spcAft>
                        <a:buNone/>
                      </a:pPr>
                      <a:endParaRPr lang="en-US" sz="900" u="none" strike="noStrike" baseline="-25000" dirty="0">
                        <a:effectLst/>
                        <a:latin typeface="Segoe UI" panose="020B0502040204020203" pitchFamily="34" charset="0"/>
                        <a:cs typeface="Segoe UI" panose="020B0502040204020203" pitchFamily="34" charset="0"/>
                      </a:endParaRPr>
                    </a:p>
                  </a:txBody>
                  <a:tcPr marL="1359" marR="1359" marT="1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777240" rtl="0" eaLnBrk="1" fontAlgn="ctr" latinLnBrk="0" hangingPunct="1">
                        <a:spcBef>
                          <a:spcPts val="0"/>
                        </a:spcBef>
                        <a:spcAft>
                          <a:spcPts val="0"/>
                        </a:spcAft>
                      </a:pPr>
                      <a:r>
                        <a:rPr lang="en-US" sz="900" kern="1200" dirty="0">
                          <a:solidFill>
                            <a:srgbClr val="505050"/>
                          </a:solidFill>
                          <a:latin typeface="Segoe UI"/>
                          <a:ea typeface="+mn-ea"/>
                          <a:cs typeface="+mn-cs"/>
                        </a:rPr>
                        <a:t>PNG</a:t>
                      </a:r>
                    </a:p>
                  </a:txBody>
                  <a:tcPr marL="1359" marR="1359" marT="1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ctr"/>
                      <a:r>
                        <a:rPr lang="en-US" sz="800" dirty="0">
                          <a:solidFill>
                            <a:srgbClr val="505050"/>
                          </a:solidFill>
                          <a:effectLst/>
                          <a:latin typeface="Segoe UI" panose="020B0502040204020203" pitchFamily="34" charset="0"/>
                          <a:cs typeface="Segoe UI" panose="020B0502040204020203" pitchFamily="34" charset="0"/>
                        </a:rPr>
                        <a:t>Bring teams together in your hybrid workplace and make any place a teamwork space with Surface Hub 2S. Empower your employees to collaborate better together. #SurfaceForBusiness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ctr"/>
                      <a:r>
                        <a:rPr lang="en-US" sz="800" dirty="0">
                          <a:solidFill>
                            <a:srgbClr val="505050"/>
                          </a:solidFill>
                          <a:effectLst/>
                          <a:latin typeface="Segoe UI" panose="020B0502040204020203" pitchFamily="34" charset="0"/>
                          <a:cs typeface="Segoe UI" panose="020B0502040204020203" pitchFamily="34" charset="0"/>
                        </a:rPr>
                        <a:t>Read our solution guide: Surface Hub 2S in the hybrid workplace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5709285"/>
                  </a:ext>
                </a:extLst>
              </a:tr>
              <a:tr h="1333500">
                <a:tc>
                  <a:txBody>
                    <a:bodyPr/>
                    <a:lstStyle/>
                    <a:p>
                      <a:pPr lvl="0" algn="l">
                        <a:buNone/>
                      </a:pPr>
                      <a:r>
                        <a:rPr lang="en-US" sz="900" kern="1200" dirty="0">
                          <a:solidFill>
                            <a:srgbClr val="505050"/>
                          </a:solidFill>
                          <a:latin typeface="Segoe UI"/>
                          <a:ea typeface="+mn-ea"/>
                          <a:cs typeface="+mn-cs"/>
                        </a:rPr>
                        <a:t>To come</a:t>
                      </a:r>
                    </a:p>
                  </a:txBody>
                  <a:tcPr marL="1359" marR="1359" marT="1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sz="900" b="0" i="0" dirty="0">
                        <a:solidFill>
                          <a:srgbClr val="000000"/>
                        </a:solidFill>
                        <a:effectLst/>
                        <a:latin typeface="Segoe UI" panose="020B0502040204020203" pitchFamily="34" charset="0"/>
                        <a:cs typeface="Segoe UI" panose="020B0502040204020203" pitchFamily="34" charset="0"/>
                      </a:endParaRPr>
                    </a:p>
                  </a:txBody>
                  <a:tcPr marL="1359" marR="1359" marT="1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algn="ctr" defTabSz="777240" rtl="0" eaLnBrk="1" latinLnBrk="0" hangingPunct="1">
                        <a:spcBef>
                          <a:spcPts val="0"/>
                        </a:spcBef>
                        <a:spcAft>
                          <a:spcPts val="0"/>
                        </a:spcAft>
                        <a:buNone/>
                      </a:pPr>
                      <a:r>
                        <a:rPr lang="en-US" sz="900" kern="1200" dirty="0">
                          <a:solidFill>
                            <a:srgbClr val="505050"/>
                          </a:solidFill>
                          <a:latin typeface="Segoe UI"/>
                          <a:ea typeface="+mn-ea"/>
                          <a:cs typeface="+mn-cs"/>
                        </a:rPr>
                        <a:t>MP4</a:t>
                      </a:r>
                    </a:p>
                  </a:txBody>
                  <a:tcPr marL="1359" marR="1359" marT="1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ctr"/>
                      <a:r>
                        <a:rPr lang="en-US" sz="800" dirty="0">
                          <a:solidFill>
                            <a:srgbClr val="505050"/>
                          </a:solidFill>
                          <a:effectLst/>
                          <a:latin typeface="Segoe UI" panose="020B0502040204020203" pitchFamily="34" charset="0"/>
                          <a:cs typeface="Segoe UI" panose="020B0502040204020203" pitchFamily="34" charset="0"/>
                        </a:rPr>
                        <a:t>Bring teams together in your hybrid workplace and make any place a teamwork space with Surface Hub 2S. Empower your employees to collaborate better together. #SurfaceForBusiness</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ctr"/>
                      <a:r>
                        <a:rPr lang="en-US" sz="800" dirty="0">
                          <a:solidFill>
                            <a:srgbClr val="505050"/>
                          </a:solidFill>
                          <a:effectLst/>
                          <a:latin typeface="Segoe UI" panose="020B0502040204020203" pitchFamily="34" charset="0"/>
                          <a:cs typeface="Segoe UI" panose="020B0502040204020203" pitchFamily="34" charset="0"/>
                        </a:rPr>
                        <a:t>Read our solution guide: Surface Hub 2S in the hybrid workplace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2437347"/>
                  </a:ext>
                </a:extLst>
              </a:tr>
            </a:tbl>
          </a:graphicData>
        </a:graphic>
      </p:graphicFrame>
      <p:sp>
        <p:nvSpPr>
          <p:cNvPr id="4" name="TextBox 3">
            <a:extLst>
              <a:ext uri="{FF2B5EF4-FFF2-40B4-BE49-F238E27FC236}">
                <a16:creationId xmlns:a16="http://schemas.microsoft.com/office/drawing/2014/main" id="{AED5AD08-A0BD-4AE8-BA28-D8EDA94FF40B}"/>
              </a:ext>
            </a:extLst>
          </p:cNvPr>
          <p:cNvSpPr txBox="1"/>
          <p:nvPr/>
        </p:nvSpPr>
        <p:spPr>
          <a:xfrm>
            <a:off x="263119" y="834901"/>
            <a:ext cx="72461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505050"/>
                </a:solidFill>
                <a:latin typeface="Segoe UI"/>
              </a:rPr>
              <a:t>All social posts were built for use on the LinkedIn platform. These social posts can be leveraged for use on owned and operated (O&amp;O) LinkedIn, Facebook, and Twitter handles given that they have similar spec requirements. Approved social copy and links to the assets are outlined below. When posting to O&amp;O social media channels, use the copy in the copy grid that corresponds to the approved imagery and link to the Surface Hub 2S Solution Guide (which will need to be hosted locally.)</a:t>
            </a:r>
          </a:p>
        </p:txBody>
      </p:sp>
      <p:sp>
        <p:nvSpPr>
          <p:cNvPr id="7" name="TextBox 6">
            <a:extLst>
              <a:ext uri="{FF2B5EF4-FFF2-40B4-BE49-F238E27FC236}">
                <a16:creationId xmlns:a16="http://schemas.microsoft.com/office/drawing/2014/main" id="{E6A75BA4-8D1E-4061-AB8E-2F02BFD68611}"/>
              </a:ext>
            </a:extLst>
          </p:cNvPr>
          <p:cNvSpPr txBox="1"/>
          <p:nvPr/>
        </p:nvSpPr>
        <p:spPr>
          <a:xfrm>
            <a:off x="514350" y="103053"/>
            <a:ext cx="6629400" cy="1328762"/>
          </a:xfrm>
          <a:prstGeom prst="rect">
            <a:avLst/>
          </a:prstGeom>
          <a:noFill/>
        </p:spPr>
        <p:txBody>
          <a:bodyPr wrap="square" lIns="91440" tIns="45720" rIns="91440" bIns="45720" rtlCol="0" anchor="t">
            <a:spAutoFit/>
          </a:bodyPr>
          <a:lstStyle/>
          <a:p>
            <a:pPr algn="ctr" fontAlgn="base">
              <a:lnSpc>
                <a:spcPct val="107000"/>
              </a:lnSpc>
              <a:spcAft>
                <a:spcPts val="800"/>
              </a:spcAft>
            </a:pPr>
            <a:r>
              <a:rPr lang="en-US" sz="2200" b="1" dirty="0">
                <a:solidFill>
                  <a:srgbClr val="505050"/>
                </a:solidFill>
                <a:latin typeface="Segoe UI Semibold"/>
                <a:cs typeface="Segoe UI Semibold"/>
              </a:rPr>
              <a:t>Instructions for how to build your social post</a:t>
            </a:r>
          </a:p>
          <a:p>
            <a:pPr algn="ctr"/>
            <a:endParaRPr lang="en-US" sz="2200" b="1" dirty="0">
              <a:solidFill>
                <a:srgbClr val="505050"/>
              </a:solidFill>
              <a:latin typeface="Segoe UI Semibold" panose="020B0502040204020203" pitchFamily="34" charset="0"/>
              <a:cs typeface="Segoe UI Semibold" panose="020B0502040204020203" pitchFamily="34" charset="0"/>
            </a:endParaRPr>
          </a:p>
          <a:p>
            <a:pPr algn="ctr"/>
            <a:endParaRPr lang="en-US" sz="2200" b="1" dirty="0">
              <a:solidFill>
                <a:srgbClr val="505050"/>
              </a:solidFill>
              <a:latin typeface="Segoe UI Semibold" panose="020B0502040204020203" pitchFamily="34" charset="0"/>
              <a:cs typeface="Segoe UI Semibold" panose="020B0502040204020203" pitchFamily="34" charset="0"/>
            </a:endParaRPr>
          </a:p>
        </p:txBody>
      </p:sp>
      <p:pic>
        <p:nvPicPr>
          <p:cNvPr id="10" name="Picture 9">
            <a:extLst>
              <a:ext uri="{FF2B5EF4-FFF2-40B4-BE49-F238E27FC236}">
                <a16:creationId xmlns:a16="http://schemas.microsoft.com/office/drawing/2014/main" id="{B3B8BD61-0661-4598-873E-6A95AAC32E4E}"/>
              </a:ext>
            </a:extLst>
          </p:cNvPr>
          <p:cNvPicPr>
            <a:picLocks noChangeAspect="1"/>
          </p:cNvPicPr>
          <p:nvPr/>
        </p:nvPicPr>
        <p:blipFill>
          <a:blip r:embed="rId4"/>
          <a:stretch>
            <a:fillRect/>
          </a:stretch>
        </p:blipFill>
        <p:spPr>
          <a:xfrm>
            <a:off x="2073798" y="2121728"/>
            <a:ext cx="1707627" cy="950521"/>
          </a:xfrm>
          <a:prstGeom prst="rect">
            <a:avLst/>
          </a:prstGeom>
        </p:spPr>
      </p:pic>
      <p:pic>
        <p:nvPicPr>
          <p:cNvPr id="18" name="Picture 17">
            <a:extLst>
              <a:ext uri="{FF2B5EF4-FFF2-40B4-BE49-F238E27FC236}">
                <a16:creationId xmlns:a16="http://schemas.microsoft.com/office/drawing/2014/main" id="{C2E1AF24-3451-4EE6-95A4-6041F0B4E455}"/>
              </a:ext>
            </a:extLst>
          </p:cNvPr>
          <p:cNvPicPr>
            <a:picLocks noChangeAspect="1"/>
          </p:cNvPicPr>
          <p:nvPr/>
        </p:nvPicPr>
        <p:blipFill>
          <a:blip r:embed="rId4"/>
          <a:stretch>
            <a:fillRect/>
          </a:stretch>
        </p:blipFill>
        <p:spPr>
          <a:xfrm>
            <a:off x="2087494" y="3309976"/>
            <a:ext cx="1707627" cy="950521"/>
          </a:xfrm>
          <a:prstGeom prst="rect">
            <a:avLst/>
          </a:prstGeom>
        </p:spPr>
      </p:pic>
      <p:pic>
        <p:nvPicPr>
          <p:cNvPr id="2" name="Picture 2">
            <a:extLst>
              <a:ext uri="{FF2B5EF4-FFF2-40B4-BE49-F238E27FC236}">
                <a16:creationId xmlns:a16="http://schemas.microsoft.com/office/drawing/2014/main" id="{D497D5B0-59FC-40C7-9857-46FDBF33BC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185" y="6232841"/>
            <a:ext cx="5988480" cy="34076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189DF5-515C-42F4-9B48-39488D11FCF3}"/>
              </a:ext>
            </a:extLst>
          </p:cNvPr>
          <p:cNvSpPr txBox="1"/>
          <p:nvPr/>
        </p:nvSpPr>
        <p:spPr>
          <a:xfrm>
            <a:off x="-141668" y="5671778"/>
            <a:ext cx="7123208" cy="336439"/>
          </a:xfrm>
          <a:prstGeom prst="rect">
            <a:avLst/>
          </a:prstGeom>
          <a:noFill/>
        </p:spPr>
        <p:txBody>
          <a:bodyPr wrap="square" lIns="91440" tIns="45720" rIns="91440" bIns="45720" rtlCol="0" anchor="t">
            <a:spAutoFit/>
          </a:bodyPr>
          <a:lstStyle/>
          <a:p>
            <a:pPr lvl="1" algn="ctr">
              <a:lnSpc>
                <a:spcPct val="107000"/>
              </a:lnSpc>
              <a:spcAft>
                <a:spcPts val="800"/>
              </a:spcAft>
            </a:pPr>
            <a:r>
              <a:rPr lang="en-US" sz="1600" b="1" dirty="0">
                <a:solidFill>
                  <a:srgbClr val="505050"/>
                </a:solidFill>
                <a:latin typeface="Segoe UI Semibold"/>
                <a:cs typeface="Segoe UI Semibold"/>
              </a:rPr>
              <a:t>Instructions on how to add your partner logo</a:t>
            </a:r>
            <a:endParaRPr lang="en-US" sz="1600" dirty="0">
              <a:solidFill>
                <a:srgbClr val="505050"/>
              </a:solidFill>
              <a:latin typeface="Segoe UI"/>
              <a:cs typeface="Segoe UI"/>
            </a:endParaRPr>
          </a:p>
        </p:txBody>
      </p:sp>
    </p:spTree>
    <p:extLst>
      <p:ext uri="{BB962C8B-B14F-4D97-AF65-F5344CB8AC3E}">
        <p14:creationId xmlns:p14="http://schemas.microsoft.com/office/powerpoint/2010/main" val="110711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22C674-19CF-410A-AABC-E0D6C2A7D29D}"/>
              </a:ext>
            </a:extLst>
          </p:cNvPr>
          <p:cNvSpPr txBox="1"/>
          <p:nvPr/>
        </p:nvSpPr>
        <p:spPr>
          <a:xfrm>
            <a:off x="327378" y="326429"/>
            <a:ext cx="7047457" cy="430887"/>
          </a:xfrm>
          <a:prstGeom prst="rect">
            <a:avLst/>
          </a:prstGeom>
          <a:noFill/>
        </p:spPr>
        <p:txBody>
          <a:bodyPr wrap="square" lIns="91440" tIns="45720" rIns="91440" bIns="45720" rtlCol="0" anchor="t">
            <a:spAutoFit/>
          </a:bodyPr>
          <a:lstStyle/>
          <a:p>
            <a:pPr algn="ctr"/>
            <a:r>
              <a:rPr lang="en-US" sz="2200" b="1" dirty="0">
                <a:solidFill>
                  <a:srgbClr val="505050"/>
                </a:solidFill>
                <a:latin typeface="Segoe UI Semibold"/>
                <a:cs typeface="Segoe UI Semibold"/>
              </a:rPr>
              <a:t>Co-branding eBooks, emails &amp; flyers</a:t>
            </a:r>
            <a:endParaRPr lang="en-US" dirty="0"/>
          </a:p>
        </p:txBody>
      </p:sp>
      <p:pic>
        <p:nvPicPr>
          <p:cNvPr id="7" name="Picture 6">
            <a:extLst>
              <a:ext uri="{FF2B5EF4-FFF2-40B4-BE49-F238E27FC236}">
                <a16:creationId xmlns:a16="http://schemas.microsoft.com/office/drawing/2014/main" id="{E157099B-C24E-428A-A827-63C8F07C19D3}"/>
              </a:ext>
            </a:extLst>
          </p:cNvPr>
          <p:cNvPicPr>
            <a:picLocks noChangeAspect="1"/>
          </p:cNvPicPr>
          <p:nvPr/>
        </p:nvPicPr>
        <p:blipFill>
          <a:blip r:embed="rId2"/>
          <a:stretch>
            <a:fillRect/>
          </a:stretch>
        </p:blipFill>
        <p:spPr>
          <a:xfrm>
            <a:off x="161750" y="1147795"/>
            <a:ext cx="7526905" cy="2737056"/>
          </a:xfrm>
          <a:prstGeom prst="rect">
            <a:avLst/>
          </a:prstGeom>
        </p:spPr>
      </p:pic>
      <p:pic>
        <p:nvPicPr>
          <p:cNvPr id="9" name="Picture 8">
            <a:extLst>
              <a:ext uri="{FF2B5EF4-FFF2-40B4-BE49-F238E27FC236}">
                <a16:creationId xmlns:a16="http://schemas.microsoft.com/office/drawing/2014/main" id="{DD8158E1-C01A-4601-9786-EB4D8511D714}"/>
              </a:ext>
            </a:extLst>
          </p:cNvPr>
          <p:cNvPicPr>
            <a:picLocks noChangeAspect="1"/>
          </p:cNvPicPr>
          <p:nvPr/>
        </p:nvPicPr>
        <p:blipFill rotWithShape="1">
          <a:blip r:embed="rId3"/>
          <a:srcRect r="-69" b="15341"/>
          <a:stretch/>
        </p:blipFill>
        <p:spPr>
          <a:xfrm>
            <a:off x="122144" y="3806185"/>
            <a:ext cx="7607149" cy="1574764"/>
          </a:xfrm>
          <a:prstGeom prst="rect">
            <a:avLst/>
          </a:prstGeom>
        </p:spPr>
      </p:pic>
      <p:sp>
        <p:nvSpPr>
          <p:cNvPr id="6" name="TextBox 5">
            <a:extLst>
              <a:ext uri="{FF2B5EF4-FFF2-40B4-BE49-F238E27FC236}">
                <a16:creationId xmlns:a16="http://schemas.microsoft.com/office/drawing/2014/main" id="{D81698DB-BCDD-487F-9947-040A51F6495F}"/>
              </a:ext>
            </a:extLst>
          </p:cNvPr>
          <p:cNvSpPr txBox="1"/>
          <p:nvPr/>
        </p:nvSpPr>
        <p:spPr>
          <a:xfrm>
            <a:off x="542498" y="820468"/>
            <a:ext cx="70881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A partner logo can be added to the bottom left corner each asset using the guidelines below.</a:t>
            </a:r>
            <a:endParaRPr lang="en-US" sz="1400">
              <a:cs typeface="Calibri"/>
            </a:endParaRPr>
          </a:p>
        </p:txBody>
      </p:sp>
      <p:pic>
        <p:nvPicPr>
          <p:cNvPr id="8" name="Picture 9" descr="A picture containing graphical user interface&#10;&#10;Description automatically generated">
            <a:extLst>
              <a:ext uri="{FF2B5EF4-FFF2-40B4-BE49-F238E27FC236}">
                <a16:creationId xmlns:a16="http://schemas.microsoft.com/office/drawing/2014/main" id="{30E30458-DFF4-4473-AAD6-91AF4DB7C21D}"/>
              </a:ext>
            </a:extLst>
          </p:cNvPr>
          <p:cNvPicPr>
            <a:picLocks noChangeAspect="1"/>
          </p:cNvPicPr>
          <p:nvPr/>
        </p:nvPicPr>
        <p:blipFill>
          <a:blip r:embed="rId4"/>
          <a:stretch>
            <a:fillRect/>
          </a:stretch>
        </p:blipFill>
        <p:spPr>
          <a:xfrm>
            <a:off x="121279" y="5697769"/>
            <a:ext cx="2743877" cy="3344131"/>
          </a:xfrm>
          <a:prstGeom prst="rect">
            <a:avLst/>
          </a:prstGeom>
        </p:spPr>
      </p:pic>
      <p:sp>
        <p:nvSpPr>
          <p:cNvPr id="10" name="TextBox 9">
            <a:extLst>
              <a:ext uri="{FF2B5EF4-FFF2-40B4-BE49-F238E27FC236}">
                <a16:creationId xmlns:a16="http://schemas.microsoft.com/office/drawing/2014/main" id="{0A6ABEBE-B843-4012-B2ED-6784DE7BD79C}"/>
              </a:ext>
            </a:extLst>
          </p:cNvPr>
          <p:cNvSpPr txBox="1"/>
          <p:nvPr/>
        </p:nvSpPr>
        <p:spPr>
          <a:xfrm>
            <a:off x="1064449" y="5406845"/>
            <a:ext cx="6709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eBook</a:t>
            </a:r>
            <a:endParaRPr lang="en-US" sz="1400">
              <a:cs typeface="Calibri"/>
            </a:endParaRPr>
          </a:p>
        </p:txBody>
      </p:sp>
      <p:pic>
        <p:nvPicPr>
          <p:cNvPr id="11" name="Picture 11" descr="Graphical user interface, text&#10;&#10;Description automatically generated">
            <a:extLst>
              <a:ext uri="{FF2B5EF4-FFF2-40B4-BE49-F238E27FC236}">
                <a16:creationId xmlns:a16="http://schemas.microsoft.com/office/drawing/2014/main" id="{85AE5360-90BD-4E2E-814A-4283F9D6D569}"/>
              </a:ext>
            </a:extLst>
          </p:cNvPr>
          <p:cNvPicPr>
            <a:picLocks noChangeAspect="1"/>
          </p:cNvPicPr>
          <p:nvPr/>
        </p:nvPicPr>
        <p:blipFill>
          <a:blip r:embed="rId5"/>
          <a:stretch>
            <a:fillRect/>
          </a:stretch>
        </p:blipFill>
        <p:spPr>
          <a:xfrm>
            <a:off x="3150033" y="5697268"/>
            <a:ext cx="1548073" cy="4114800"/>
          </a:xfrm>
          <a:prstGeom prst="rect">
            <a:avLst/>
          </a:prstGeom>
        </p:spPr>
      </p:pic>
      <p:sp>
        <p:nvSpPr>
          <p:cNvPr id="13" name="TextBox 12">
            <a:extLst>
              <a:ext uri="{FF2B5EF4-FFF2-40B4-BE49-F238E27FC236}">
                <a16:creationId xmlns:a16="http://schemas.microsoft.com/office/drawing/2014/main" id="{8DEB5D57-DC5C-4E4C-A1AC-7F8983B31EF8}"/>
              </a:ext>
            </a:extLst>
          </p:cNvPr>
          <p:cNvSpPr txBox="1"/>
          <p:nvPr/>
        </p:nvSpPr>
        <p:spPr>
          <a:xfrm>
            <a:off x="3453117" y="5391031"/>
            <a:ext cx="13933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infographic</a:t>
            </a:r>
            <a:endParaRPr lang="en-US" sz="1400">
              <a:cs typeface="Calibri"/>
            </a:endParaRPr>
          </a:p>
        </p:txBody>
      </p:sp>
      <p:pic>
        <p:nvPicPr>
          <p:cNvPr id="14" name="Picture 14" descr="Graphical user interface&#10;&#10;Description automatically generated">
            <a:extLst>
              <a:ext uri="{FF2B5EF4-FFF2-40B4-BE49-F238E27FC236}">
                <a16:creationId xmlns:a16="http://schemas.microsoft.com/office/drawing/2014/main" id="{B15DF592-8485-4087-B90C-65F80D62D5FD}"/>
              </a:ext>
            </a:extLst>
          </p:cNvPr>
          <p:cNvPicPr>
            <a:picLocks noChangeAspect="1"/>
          </p:cNvPicPr>
          <p:nvPr/>
        </p:nvPicPr>
        <p:blipFill>
          <a:blip r:embed="rId6"/>
          <a:stretch>
            <a:fillRect/>
          </a:stretch>
        </p:blipFill>
        <p:spPr>
          <a:xfrm>
            <a:off x="5471229" y="5755257"/>
            <a:ext cx="1545921" cy="4114800"/>
          </a:xfrm>
          <a:prstGeom prst="rect">
            <a:avLst/>
          </a:prstGeom>
        </p:spPr>
      </p:pic>
      <p:sp>
        <p:nvSpPr>
          <p:cNvPr id="15" name="TextBox 14">
            <a:extLst>
              <a:ext uri="{FF2B5EF4-FFF2-40B4-BE49-F238E27FC236}">
                <a16:creationId xmlns:a16="http://schemas.microsoft.com/office/drawing/2014/main" id="{E708A721-CD95-4F74-9A9C-09F4D94B3F7F}"/>
              </a:ext>
            </a:extLst>
          </p:cNvPr>
          <p:cNvSpPr txBox="1"/>
          <p:nvPr/>
        </p:nvSpPr>
        <p:spPr>
          <a:xfrm>
            <a:off x="6020180" y="5449019"/>
            <a:ext cx="13933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email</a:t>
            </a:r>
            <a:endParaRPr lang="en-US" sz="1400">
              <a:cs typeface="Calibri"/>
            </a:endParaRPr>
          </a:p>
        </p:txBody>
      </p:sp>
      <p:sp>
        <p:nvSpPr>
          <p:cNvPr id="2" name="TextBox 1">
            <a:extLst>
              <a:ext uri="{FF2B5EF4-FFF2-40B4-BE49-F238E27FC236}">
                <a16:creationId xmlns:a16="http://schemas.microsoft.com/office/drawing/2014/main" id="{4BD4AAF7-A211-4718-8C50-52B3A305E427}"/>
              </a:ext>
            </a:extLst>
          </p:cNvPr>
          <p:cNvSpPr txBox="1"/>
          <p:nvPr/>
        </p:nvSpPr>
        <p:spPr>
          <a:xfrm>
            <a:off x="43106" y="5079687"/>
            <a:ext cx="4803323" cy="369332"/>
          </a:xfrm>
          <a:prstGeom prst="rect">
            <a:avLst/>
          </a:prstGeom>
          <a:noFill/>
        </p:spPr>
        <p:txBody>
          <a:bodyPr wrap="square" rtlCol="0">
            <a:spAutoFit/>
          </a:bodyPr>
          <a:lstStyle/>
          <a:p>
            <a:r>
              <a:rPr lang="en-US" dirty="0">
                <a:solidFill>
                  <a:srgbClr val="FF0000"/>
                </a:solidFill>
              </a:rPr>
              <a:t>Shown for example only </a:t>
            </a:r>
          </a:p>
        </p:txBody>
      </p:sp>
    </p:spTree>
    <p:extLst>
      <p:ext uri="{BB962C8B-B14F-4D97-AF65-F5344CB8AC3E}">
        <p14:creationId xmlns:p14="http://schemas.microsoft.com/office/powerpoint/2010/main" val="1669477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8E5FE38F0EA24AAB2D7B87F583CFED" ma:contentTypeVersion="3" ma:contentTypeDescription="Create a new document." ma:contentTypeScope="" ma:versionID="83e292479927d9cc4d8f96f162d03025">
  <xsd:schema xmlns:xsd="http://www.w3.org/2001/XMLSchema" xmlns:xs="http://www.w3.org/2001/XMLSchema" xmlns:p="http://schemas.microsoft.com/office/2006/metadata/properties" xmlns:ns2="897585d7-ce6d-4a4b-858f-eae504cc776f" targetNamespace="http://schemas.microsoft.com/office/2006/metadata/properties" ma:root="true" ma:fieldsID="c97d81a2813e834c6055985843b89c31" ns2:_="">
    <xsd:import namespace="897585d7-ce6d-4a4b-858f-eae504cc776f"/>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7585d7-ce6d-4a4b-858f-eae504cc77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EB9FE3-6A9A-45C9-872F-B8C2E4DD15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7585d7-ce6d-4a4b-858f-eae504cc77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06A8C6-F86C-41FB-911C-A998CE3B5510}">
  <ds:schemaRefs>
    <ds:schemaRef ds:uri="http://schemas.microsoft.com/sharepoint/v3/contenttype/forms"/>
  </ds:schemaRefs>
</ds:datastoreItem>
</file>

<file path=customXml/itemProps3.xml><?xml version="1.0" encoding="utf-8"?>
<ds:datastoreItem xmlns:ds="http://schemas.openxmlformats.org/officeDocument/2006/customXml" ds:itemID="{A900C275-C85C-4F82-BC9B-837F42D0BABB}">
  <ds:schemaRefs>
    <ds:schemaRef ds:uri="7012c93f-f47d-4c4a-b49d-257aed5d7a2c"/>
    <ds:schemaRef ds:uri="96fb3950-3a08-4e61-8a59-c9c320b2cba9"/>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Office Theme</Template>
  <TotalTime>1598</TotalTime>
  <Words>867</Words>
  <Application>Microsoft Office PowerPoint</Application>
  <PresentationFormat>Custom</PresentationFormat>
  <Paragraphs>54</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Book 3 for Business Fact Sheet en-CA</dc:title>
  <dc:creator>David Edwards</dc:creator>
  <cp:keywords/>
  <cp:lastModifiedBy>Mary Newhoff</cp:lastModifiedBy>
  <cp:revision>44</cp:revision>
  <dcterms:created xsi:type="dcterms:W3CDTF">2020-02-18T20:21:12Z</dcterms:created>
  <dcterms:modified xsi:type="dcterms:W3CDTF">2021-02-18T22:37:05Z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0x0101005C8E5FE38F0EA24AAB2D7B87F583CFED</vt:lpwstr>
  </property>
  <property fmtid="{D5CDD505-2E9C-101B-9397-08002B2CF9AE}" pid="3" name="Order">
    <vt:r8>21300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dlc_policyId">
    <vt:lpwstr>0x0101000E4CB7077FEE4FF7AE86D4A500EEC780030016C849C62B10EB41ACA8C7EEDEF40BB2003AE68AEF13E2EA44A7998FA73A2E3557|-661092312</vt:lpwstr>
  </property>
  <property fmtid="{D5CDD505-2E9C-101B-9397-08002B2CF9AE}" pid="9" name="Confidentiality">
    <vt:lpwstr>30;#customer ready|8986c41d-21c5-4f8f-8a12-ea4625b46858</vt:lpwstr>
  </property>
  <property fmtid="{D5CDD505-2E9C-101B-9397-08002B2CF9AE}" pid="10" name="ItemRetentionFormula">
    <vt:lpwstr>&lt;formula id="Microsoft.Office.RecordsManagement.PolicyFeatures.Expiration.Formula.BuiltIn"&gt;&lt;number&gt;30&lt;/number&gt;&lt;property&gt;Expire_x005f_x0020_Review&lt;/property&gt;&lt;propertyId&gt;4efb7b69-53dd-4711-a372-96a7c80c7a38&lt;/propertyId&gt;&lt;period&gt;days&lt;/period&gt;&lt;/formula&gt;</vt:lpwstr>
  </property>
  <property fmtid="{D5CDD505-2E9C-101B-9397-08002B2CF9AE}" pid="11" name="_dlc_DocIdItemGuid">
    <vt:lpwstr>52756063-39ed-43ca-824c-1c36ccf41174</vt:lpwstr>
  </property>
  <property fmtid="{D5CDD505-2E9C-101B-9397-08002B2CF9AE}" pid="12" name="Solution_x0020_Areas">
    <vt:lpwstr/>
  </property>
  <property fmtid="{D5CDD505-2E9C-101B-9397-08002B2CF9AE}" pid="13" name="of67e5d4b76f4a9db8769983fda9cec0">
    <vt:lpwstr/>
  </property>
  <property fmtid="{D5CDD505-2E9C-101B-9397-08002B2CF9AE}" pid="14" name="NewsType">
    <vt:lpwstr/>
  </property>
  <property fmtid="{D5CDD505-2E9C-101B-9397-08002B2CF9AE}" pid="15" name="TaxKeyword">
    <vt:lpwstr/>
  </property>
  <property fmtid="{D5CDD505-2E9C-101B-9397-08002B2CF9AE}" pid="16" name="Region">
    <vt:lpwstr/>
  </property>
  <property fmtid="{D5CDD505-2E9C-101B-9397-08002B2CF9AE}" pid="17" name="ItemType">
    <vt:lpwstr>1632;#documents|e037ed84-7d8e-4cbb-9c8f-61e80301a44f</vt:lpwstr>
  </property>
  <property fmtid="{D5CDD505-2E9C-101B-9397-08002B2CF9AE}" pid="18" name="Industries">
    <vt:lpwstr/>
  </property>
  <property fmtid="{D5CDD505-2E9C-101B-9397-08002B2CF9AE}" pid="19" name="MSProducts">
    <vt:lpwstr/>
  </property>
  <property fmtid="{D5CDD505-2E9C-101B-9397-08002B2CF9AE}" pid="20" name="Competitors">
    <vt:lpwstr/>
  </property>
  <property fmtid="{D5CDD505-2E9C-101B-9397-08002B2CF9AE}" pid="21" name="ExperienceContentType">
    <vt:lpwstr/>
  </property>
  <property fmtid="{D5CDD505-2E9C-101B-9397-08002B2CF9AE}" pid="22" name="SMSGDomain">
    <vt:lpwstr>462;#Microsoft Devices|d7c4e1f9-b2f3-41ba-96b2-6c23550a87c0;#1249;#Devices Product Domain|cca9af63-57ee-4c13-abf6-06c5fdfa2991</vt:lpwstr>
  </property>
  <property fmtid="{D5CDD505-2E9C-101B-9397-08002B2CF9AE}" pid="23" name="BusinessArchitecture">
    <vt:lpwstr/>
  </property>
  <property fmtid="{D5CDD505-2E9C-101B-9397-08002B2CF9AE}" pid="24" name="Products">
    <vt:lpwstr>174;#Surface|3ac86239-21b1-4d44-addc-59139e71a10b</vt:lpwstr>
  </property>
  <property fmtid="{D5CDD505-2E9C-101B-9397-08002B2CF9AE}" pid="25" name="SMSG_x0020_Items">
    <vt:lpwstr/>
  </property>
  <property fmtid="{D5CDD505-2E9C-101B-9397-08002B2CF9AE}" pid="26" name="l6f004f21209409da86a713c0f24627d">
    <vt:lpwstr/>
  </property>
  <property fmtid="{D5CDD505-2E9C-101B-9397-08002B2CF9AE}" pid="27" name="Segments">
    <vt:lpwstr/>
  </property>
  <property fmtid="{D5CDD505-2E9C-101B-9397-08002B2CF9AE}" pid="28" name="Partners">
    <vt:lpwstr/>
  </property>
  <property fmtid="{D5CDD505-2E9C-101B-9397-08002B2CF9AE}" pid="29" name="la4444b61d19467597d63190b69ac227">
    <vt:lpwstr/>
  </property>
  <property fmtid="{D5CDD505-2E9C-101B-9397-08002B2CF9AE}" pid="30" name="ActivitiesAndPrograms">
    <vt:lpwstr/>
  </property>
  <property fmtid="{D5CDD505-2E9C-101B-9397-08002B2CF9AE}" pid="31" name="Groups">
    <vt:lpwstr/>
  </property>
  <property fmtid="{D5CDD505-2E9C-101B-9397-08002B2CF9AE}" pid="32" name="Topics">
    <vt:lpwstr/>
  </property>
  <property fmtid="{D5CDD505-2E9C-101B-9397-08002B2CF9AE}" pid="33" name="MSProductsTaxHTField0">
    <vt:lpwstr/>
  </property>
  <property fmtid="{D5CDD505-2E9C-101B-9397-08002B2CF9AE}" pid="34" name="Languages">
    <vt:lpwstr/>
  </property>
  <property fmtid="{D5CDD505-2E9C-101B-9397-08002B2CF9AE}" pid="35" name="e8080b0481964c759b2c36ae49591b31">
    <vt:lpwstr/>
  </property>
  <property fmtid="{D5CDD505-2E9C-101B-9397-08002B2CF9AE}" pid="36" name="TechnicalLevel">
    <vt:lpwstr>1633;#100 (beginner)|7d022d07-ff67-4af8-910d-8ea6b46b5908</vt:lpwstr>
  </property>
  <property fmtid="{D5CDD505-2E9C-101B-9397-08002B2CF9AE}" pid="37" name="Audiences">
    <vt:lpwstr/>
  </property>
  <property fmtid="{D5CDD505-2E9C-101B-9397-08002B2CF9AE}" pid="38" name="ldac8aee9d1f469e8cd8c3f8d6a615f2">
    <vt:lpwstr/>
  </property>
  <property fmtid="{D5CDD505-2E9C-101B-9397-08002B2CF9AE}" pid="39" name="EmployeeRole">
    <vt:lpwstr/>
  </property>
  <property fmtid="{D5CDD505-2E9C-101B-9397-08002B2CF9AE}" pid="40" name="NewsTopic">
    <vt:lpwstr/>
  </property>
  <property fmtid="{D5CDD505-2E9C-101B-9397-08002B2CF9AE}" pid="41" name="Roles">
    <vt:lpwstr>527;#Sales|72627068-acd7-4c1a-8b95-a0256be5dc9f;#313;#Technical Sales|831f7989-43a4-4e48-852a-a5355978f47f;#529;#Marketing|6bac43fe-835f-4207-8dba-9b6899aa3139;#1635;#All Standard Titles|ef7f2c35-3932-45cd-837a-94fa96ae23cb</vt:lpwstr>
  </property>
  <property fmtid="{D5CDD505-2E9C-101B-9397-08002B2CF9AE}" pid="42" name="NewsSource">
    <vt:lpwstr/>
  </property>
  <property fmtid="{D5CDD505-2E9C-101B-9397-08002B2CF9AE}" pid="43" name="MSProfessions">
    <vt:lpwstr>1655;#Sales|72627068-acd7-4c1a-8b95-a0256be5dc9f;#1657;#Marketing|6bac43fe-835f-4207-8dba-9b6899aa3139</vt:lpwstr>
  </property>
  <property fmtid="{D5CDD505-2E9C-101B-9397-08002B2CF9AE}" pid="44" name="SMSGTags">
    <vt:lpwstr/>
  </property>
  <property fmtid="{D5CDD505-2E9C-101B-9397-08002B2CF9AE}" pid="45" name="MSPhysicalGeography">
    <vt:lpwstr/>
  </property>
  <property fmtid="{D5CDD505-2E9C-101B-9397-08002B2CF9AE}" pid="46" name="j3562c58ee414e028925bc902cfc01a1">
    <vt:lpwstr/>
  </property>
  <property fmtid="{D5CDD505-2E9C-101B-9397-08002B2CF9AE}" pid="47" name="EnterpriseDomainTags">
    <vt:lpwstr/>
  </property>
  <property fmtid="{D5CDD505-2E9C-101B-9397-08002B2CF9AE}" pid="48" name="SMSG Items">
    <vt:lpwstr>1658;#documents|e037ed84-7d8e-4cbb-9c8f-61e80301a44f</vt:lpwstr>
  </property>
  <property fmtid="{D5CDD505-2E9C-101B-9397-08002B2CF9AE}" pid="49" name="Solution Areas">
    <vt:lpwstr>1810;#Modern Life|ebc38c2e-198b-4c51-af15-46e2adac26b6</vt:lpwstr>
  </property>
  <property fmtid="{D5CDD505-2E9C-101B-9397-08002B2CF9AE}" pid="50" name="_docset_NoMedatataSyncRequired">
    <vt:lpwstr>False</vt:lpwstr>
  </property>
</Properties>
</file>